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7"/>
  </p:notesMasterIdLst>
  <p:sldIdLst>
    <p:sldId id="259" r:id="rId5"/>
    <p:sldId id="295" r:id="rId6"/>
    <p:sldId id="311" r:id="rId7"/>
    <p:sldId id="306" r:id="rId8"/>
    <p:sldId id="294" r:id="rId9"/>
    <p:sldId id="281" r:id="rId10"/>
    <p:sldId id="307" r:id="rId11"/>
    <p:sldId id="310" r:id="rId12"/>
    <p:sldId id="312" r:id="rId13"/>
    <p:sldId id="308" r:id="rId14"/>
    <p:sldId id="300" r:id="rId15"/>
    <p:sldId id="30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D43D1E-C32A-A86C-54BB-FA6A6342A6AD}" v="126" dt="2023-12-04T00:16:27.135"/>
    <p1510:client id="{63FF0E6F-B618-694C-6B3B-C33928ACB461}" v="92" dt="2023-12-04T06:40:26.409"/>
    <p1510:client id="{BA0A15A8-FB53-221C-22BD-058ED4433586}" v="90" dt="2023-12-04T03:17:34.912"/>
    <p1510:client id="{E623D607-13FC-4D2E-AE63-1991F30F9EDD}" v="11" dt="2023-12-04T20:46:47.621"/>
    <p1510:client id="{F5AE564E-8751-23C7-987D-87D2F129096D}" v="41" dt="2023-12-03T22:27:55.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91" autoAdjust="0"/>
    <p:restoredTop sz="94598" autoAdjust="0"/>
  </p:normalViewPr>
  <p:slideViewPr>
    <p:cSldViewPr snapToGrid="0">
      <p:cViewPr>
        <p:scale>
          <a:sx n="89" d="100"/>
          <a:sy n="89" d="100"/>
        </p:scale>
        <p:origin x="76" y="152"/>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stin Mcclure" userId="981db19b-80ca-4034-ad2f-eda1789d8e95" providerId="ADAL" clId="{E623D607-13FC-4D2E-AE63-1991F30F9EDD}"/>
    <pc:docChg chg="undo redo custSel modSld">
      <pc:chgData name="Dustin Mcclure" userId="981db19b-80ca-4034-ad2f-eda1789d8e95" providerId="ADAL" clId="{E623D607-13FC-4D2E-AE63-1991F30F9EDD}" dt="2023-12-04T20:47:20.551" v="38" actId="27636"/>
      <pc:docMkLst>
        <pc:docMk/>
      </pc:docMkLst>
      <pc:sldChg chg="modSp mod">
        <pc:chgData name="Dustin Mcclure" userId="981db19b-80ca-4034-ad2f-eda1789d8e95" providerId="ADAL" clId="{E623D607-13FC-4D2E-AE63-1991F30F9EDD}" dt="2023-12-04T20:40:00.559" v="30" actId="1076"/>
        <pc:sldMkLst>
          <pc:docMk/>
          <pc:sldMk cId="2976291157" sldId="281"/>
        </pc:sldMkLst>
        <pc:spChg chg="mod">
          <ac:chgData name="Dustin Mcclure" userId="981db19b-80ca-4034-ad2f-eda1789d8e95" providerId="ADAL" clId="{E623D607-13FC-4D2E-AE63-1991F30F9EDD}" dt="2023-12-04T20:40:00.559" v="30" actId="1076"/>
          <ac:spMkLst>
            <pc:docMk/>
            <pc:sldMk cId="2976291157" sldId="281"/>
            <ac:spMk id="3" creationId="{CF816715-277D-4042-B401-03CD007D7CDB}"/>
          </ac:spMkLst>
        </pc:spChg>
        <pc:picChg chg="mod">
          <ac:chgData name="Dustin Mcclure" userId="981db19b-80ca-4034-ad2f-eda1789d8e95" providerId="ADAL" clId="{E623D607-13FC-4D2E-AE63-1991F30F9EDD}" dt="2023-12-04T20:39:05.527" v="23" actId="14100"/>
          <ac:picMkLst>
            <pc:docMk/>
            <pc:sldMk cId="2976291157" sldId="281"/>
            <ac:picMk id="9" creationId="{51C83C9C-B18C-4D14-8539-EBB0422AB0F9}"/>
          </ac:picMkLst>
        </pc:picChg>
      </pc:sldChg>
      <pc:sldChg chg="modSp mod">
        <pc:chgData name="Dustin Mcclure" userId="981db19b-80ca-4034-ad2f-eda1789d8e95" providerId="ADAL" clId="{E623D607-13FC-4D2E-AE63-1991F30F9EDD}" dt="2023-12-04T20:39:04.038" v="22" actId="207"/>
        <pc:sldMkLst>
          <pc:docMk/>
          <pc:sldMk cId="3871568735" sldId="294"/>
        </pc:sldMkLst>
        <pc:spChg chg="mod">
          <ac:chgData name="Dustin Mcclure" userId="981db19b-80ca-4034-ad2f-eda1789d8e95" providerId="ADAL" clId="{E623D607-13FC-4D2E-AE63-1991F30F9EDD}" dt="2023-12-04T20:39:04.038" v="22" actId="207"/>
          <ac:spMkLst>
            <pc:docMk/>
            <pc:sldMk cId="3871568735" sldId="294"/>
            <ac:spMk id="2" creationId="{7E9D8101-4ED5-4D91-9EFA-B0E7C1EA6E26}"/>
          </ac:spMkLst>
        </pc:spChg>
        <pc:spChg chg="mod">
          <ac:chgData name="Dustin Mcclure" userId="981db19b-80ca-4034-ad2f-eda1789d8e95" providerId="ADAL" clId="{E623D607-13FC-4D2E-AE63-1991F30F9EDD}" dt="2023-12-04T20:37:04.264" v="5" actId="207"/>
          <ac:spMkLst>
            <pc:docMk/>
            <pc:sldMk cId="3871568735" sldId="294"/>
            <ac:spMk id="3" creationId="{B7D98F09-AA82-4443-B901-71F5DF765C10}"/>
          </ac:spMkLst>
        </pc:spChg>
      </pc:sldChg>
      <pc:sldChg chg="delSp modSp mod">
        <pc:chgData name="Dustin Mcclure" userId="981db19b-80ca-4034-ad2f-eda1789d8e95" providerId="ADAL" clId="{E623D607-13FC-4D2E-AE63-1991F30F9EDD}" dt="2023-12-04T20:42:04.922" v="34" actId="1076"/>
        <pc:sldMkLst>
          <pc:docMk/>
          <pc:sldMk cId="742158403" sldId="306"/>
        </pc:sldMkLst>
        <pc:spChg chg="del">
          <ac:chgData name="Dustin Mcclure" userId="981db19b-80ca-4034-ad2f-eda1789d8e95" providerId="ADAL" clId="{E623D607-13FC-4D2E-AE63-1991F30F9EDD}" dt="2023-12-04T20:41:50.210" v="33" actId="478"/>
          <ac:spMkLst>
            <pc:docMk/>
            <pc:sldMk cId="742158403" sldId="306"/>
            <ac:spMk id="5" creationId="{77A2ABE5-0226-49ED-8CCF-C68A5DC8C37A}"/>
          </ac:spMkLst>
        </pc:spChg>
        <pc:spChg chg="mod">
          <ac:chgData name="Dustin Mcclure" userId="981db19b-80ca-4034-ad2f-eda1789d8e95" providerId="ADAL" clId="{E623D607-13FC-4D2E-AE63-1991F30F9EDD}" dt="2023-12-04T20:42:04.922" v="34" actId="1076"/>
          <ac:spMkLst>
            <pc:docMk/>
            <pc:sldMk cId="742158403" sldId="306"/>
            <ac:spMk id="6" creationId="{B05028CE-DA21-47EC-B483-3CE6A8E62CF1}"/>
          </ac:spMkLst>
        </pc:spChg>
      </pc:sldChg>
      <pc:sldChg chg="modSp mod">
        <pc:chgData name="Dustin Mcclure" userId="981db19b-80ca-4034-ad2f-eda1789d8e95" providerId="ADAL" clId="{E623D607-13FC-4D2E-AE63-1991F30F9EDD}" dt="2023-12-04T20:40:39.650" v="32" actId="20577"/>
        <pc:sldMkLst>
          <pc:docMk/>
          <pc:sldMk cId="718815033" sldId="308"/>
        </pc:sldMkLst>
        <pc:spChg chg="mod">
          <ac:chgData name="Dustin Mcclure" userId="981db19b-80ca-4034-ad2f-eda1789d8e95" providerId="ADAL" clId="{E623D607-13FC-4D2E-AE63-1991F30F9EDD}" dt="2023-12-04T20:40:39.650" v="32" actId="20577"/>
          <ac:spMkLst>
            <pc:docMk/>
            <pc:sldMk cId="718815033" sldId="308"/>
            <ac:spMk id="8" creationId="{270F1EF6-1DB8-322D-5374-5AF3B442526C}"/>
          </ac:spMkLst>
        </pc:spChg>
      </pc:sldChg>
      <pc:sldChg chg="modSp mod">
        <pc:chgData name="Dustin Mcclure" userId="981db19b-80ca-4034-ad2f-eda1789d8e95" providerId="ADAL" clId="{E623D607-13FC-4D2E-AE63-1991F30F9EDD}" dt="2023-12-04T20:47:20.551" v="38" actId="27636"/>
        <pc:sldMkLst>
          <pc:docMk/>
          <pc:sldMk cId="284246058" sldId="311"/>
        </pc:sldMkLst>
        <pc:spChg chg="mod">
          <ac:chgData name="Dustin Mcclure" userId="981db19b-80ca-4034-ad2f-eda1789d8e95" providerId="ADAL" clId="{E623D607-13FC-4D2E-AE63-1991F30F9EDD}" dt="2023-12-04T20:47:20.551" v="38" actId="27636"/>
          <ac:spMkLst>
            <pc:docMk/>
            <pc:sldMk cId="284246058" sldId="311"/>
            <ac:spMk id="3" creationId="{9925E272-AF60-4462-95A9-115739F781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dirty="0"/>
              <a:t>Click to edit Master title style</a:t>
            </a:r>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endParaRPr lang="en-US" dirty="0"/>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ow angle view of buildings in a city">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623279" y="0"/>
            <a:ext cx="956872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sz="2400" dirty="0">
                <a:solidFill>
                  <a:srgbClr val="000000"/>
                </a:solidFill>
                <a:latin typeface="Walbaum Display Light"/>
                <a:cs typeface="Calibri"/>
              </a:rPr>
              <a:t>implementation of a virtual private cloud within </a:t>
            </a:r>
            <a:r>
              <a:rPr lang="en-US" sz="2400" dirty="0" err="1">
                <a:solidFill>
                  <a:srgbClr val="000000"/>
                </a:solidFill>
                <a:latin typeface="Walbaum Display Light"/>
                <a:cs typeface="Calibri"/>
              </a:rPr>
              <a:t>CloudStack</a:t>
            </a:r>
            <a:endParaRPr lang="en-US" sz="2400" dirty="0">
              <a:latin typeface="Walbaum Display Light"/>
            </a:endParaRP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vert="horz" lIns="91440" tIns="45720" rIns="91440" bIns="45720" rtlCol="0" anchor="t">
            <a:normAutofit/>
          </a:bodyPr>
          <a:lstStyle/>
          <a:p>
            <a:r>
              <a:rPr lang="en-US" sz="1800" dirty="0">
                <a:latin typeface="Univers Condensed Light"/>
                <a:cs typeface="Calibri"/>
              </a:rPr>
              <a:t>Dustin Mcclure</a:t>
            </a:r>
          </a:p>
          <a:p>
            <a:r>
              <a:rPr lang="en-US" sz="1800" dirty="0">
                <a:latin typeface="Univers Condensed Light"/>
                <a:cs typeface="Calibri"/>
              </a:rPr>
              <a:t>Jonathan Korstad</a:t>
            </a:r>
          </a:p>
          <a:p>
            <a:r>
              <a:rPr lang="en-US" sz="1800" dirty="0">
                <a:latin typeface="Univers Condensed Light"/>
                <a:cs typeface="Calibri"/>
              </a:rPr>
              <a:t>Matthew </a:t>
            </a:r>
            <a:r>
              <a:rPr lang="en-US" sz="1800" err="1">
                <a:latin typeface="Univers Condensed Light"/>
                <a:cs typeface="Calibri"/>
              </a:rPr>
              <a:t>Moklebust</a:t>
            </a:r>
            <a:endParaRPr lang="en-US" sz="1800">
              <a:latin typeface="Univers Condensed Light"/>
              <a:cs typeface="Calibri"/>
            </a:endParaRPr>
          </a:p>
          <a:p>
            <a:r>
              <a:rPr lang="en-US" sz="1800" err="1">
                <a:latin typeface="Univers Condensed Light"/>
                <a:cs typeface="Calibri"/>
              </a:rPr>
              <a:t>Nekoashi</a:t>
            </a:r>
            <a:r>
              <a:rPr lang="en-US" sz="1800" dirty="0">
                <a:latin typeface="Univers Condensed Light"/>
                <a:cs typeface="Calibri"/>
              </a:rPr>
              <a:t> Wolf</a:t>
            </a:r>
          </a:p>
          <a:p>
            <a:endParaRPr lang="en-US" dirty="0"/>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4716237" y="2200492"/>
            <a:ext cx="6157951" cy="2933550"/>
          </a:xfrm>
        </p:spPr>
        <p:txBody>
          <a:bodyPr vert="horz" lIns="91440" tIns="45720" rIns="91440" bIns="45720" rtlCol="0" anchor="t">
            <a:normAutofit/>
          </a:bodyPr>
          <a:lstStyle/>
          <a:p>
            <a:pPr marL="342900" indent="-342900">
              <a:buChar char="•"/>
            </a:pPr>
            <a:r>
              <a:rPr lang="en-US" dirty="0">
                <a:ea typeface="+mn-lt"/>
                <a:cs typeface="+mn-lt"/>
              </a:rPr>
              <a:t>IP Addressing</a:t>
            </a:r>
            <a:endParaRPr lang="en-US" dirty="0"/>
          </a:p>
          <a:p>
            <a:pPr marL="342900" indent="-342900">
              <a:buChar char="•"/>
            </a:pPr>
            <a:r>
              <a:rPr lang="en-US" dirty="0"/>
              <a:t>Virtual Routing</a:t>
            </a:r>
          </a:p>
          <a:p>
            <a:pPr marL="342900" indent="-342900">
              <a:buChar char="•"/>
            </a:pPr>
            <a:r>
              <a:rPr lang="en-US" dirty="0"/>
              <a:t>Trouble with deleting configurations</a:t>
            </a:r>
          </a:p>
          <a:p>
            <a:endParaRPr lang="en-US" sz="1800" dirty="0"/>
          </a:p>
          <a:p>
            <a:endParaRPr lang="en-US" sz="1800" dirty="0"/>
          </a:p>
        </p:txBody>
      </p:sp>
      <p:pic>
        <p:nvPicPr>
          <p:cNvPr id="9" name="Picture Placeholder 8" descr="A picture containing blue glass buildings with reflection">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590" y="0"/>
            <a:ext cx="4811317" cy="6857998"/>
          </a:xfrm>
        </p:spPr>
      </p:pic>
      <p:sp>
        <p:nvSpPr>
          <p:cNvPr id="8" name="Title 7">
            <a:extLst>
              <a:ext uri="{FF2B5EF4-FFF2-40B4-BE49-F238E27FC236}">
                <a16:creationId xmlns:a16="http://schemas.microsoft.com/office/drawing/2014/main" id="{270F1EF6-1DB8-322D-5374-5AF3B442526C}"/>
              </a:ext>
            </a:extLst>
          </p:cNvPr>
          <p:cNvSpPr>
            <a:spLocks noGrp="1"/>
          </p:cNvSpPr>
          <p:nvPr>
            <p:ph type="ctrTitle"/>
          </p:nvPr>
        </p:nvSpPr>
        <p:spPr>
          <a:xfrm>
            <a:off x="4615244" y="670268"/>
            <a:ext cx="7535036" cy="1188520"/>
          </a:xfrm>
        </p:spPr>
        <p:txBody>
          <a:bodyPr>
            <a:normAutofit/>
          </a:bodyPr>
          <a:lstStyle/>
          <a:p>
            <a:r>
              <a:rPr lang="en-US" sz="3200" dirty="0">
                <a:ea typeface="+mj-lt"/>
                <a:cs typeface="+mj-lt"/>
              </a:rPr>
              <a:t>Processes that did not work</a:t>
            </a:r>
            <a:endParaRPr lang="en-US" sz="3200" dirty="0"/>
          </a:p>
        </p:txBody>
      </p:sp>
    </p:spTree>
    <p:extLst>
      <p:ext uri="{BB962C8B-B14F-4D97-AF65-F5344CB8AC3E}">
        <p14:creationId xmlns:p14="http://schemas.microsoft.com/office/powerpoint/2010/main" val="718815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143001" y="533400"/>
            <a:ext cx="5496636" cy="1685898"/>
          </a:xfrm>
        </p:spPr>
        <p:txBody>
          <a:bodyPr/>
          <a:lstStyle/>
          <a:p>
            <a:r>
              <a:rPr lang="en-US" dirty="0"/>
              <a:t>Summary</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143001" y="2229347"/>
            <a:ext cx="5496636" cy="3821743"/>
          </a:xfrm>
        </p:spPr>
        <p:txBody>
          <a:bodyPr vert="horz" lIns="91440" tIns="45720" rIns="91440" bIns="45720" rtlCol="0" anchor="t">
            <a:normAutofit/>
          </a:bodyPr>
          <a:lstStyle/>
          <a:p>
            <a:r>
              <a:rPr lang="en-US" dirty="0">
                <a:solidFill>
                  <a:srgbClr val="000000"/>
                </a:solidFill>
                <a:latin typeface="Univers Condensed Light"/>
                <a:cs typeface="Calibri"/>
              </a:rPr>
              <a:t>There are many facets of a VPC that can be beneficial to organizations that are contemplating moving their computing infrastructure to the cloud. </a:t>
            </a:r>
            <a:r>
              <a:rPr lang="en-US" dirty="0" err="1">
                <a:solidFill>
                  <a:srgbClr val="000000"/>
                </a:solidFill>
                <a:latin typeface="Univers Condensed Light"/>
                <a:cs typeface="Calibri"/>
              </a:rPr>
              <a:t>CloudStack</a:t>
            </a:r>
            <a:r>
              <a:rPr lang="en-US" dirty="0">
                <a:solidFill>
                  <a:srgbClr val="000000"/>
                </a:solidFill>
                <a:latin typeface="Univers Condensed Light"/>
                <a:cs typeface="Calibri"/>
              </a:rPr>
              <a:t> can be configured to have many virtual private networks to serve customers who need the highest level of security for their cloud computing resources. This can be accomplished in a relatively short amount of time with basic knowledge of the </a:t>
            </a:r>
            <a:r>
              <a:rPr lang="en-US" dirty="0" err="1">
                <a:solidFill>
                  <a:srgbClr val="000000"/>
                </a:solidFill>
                <a:latin typeface="Univers Condensed Light"/>
                <a:cs typeface="Calibri"/>
              </a:rPr>
              <a:t>CloudStack</a:t>
            </a:r>
            <a:r>
              <a:rPr lang="en-US" dirty="0">
                <a:solidFill>
                  <a:srgbClr val="000000"/>
                </a:solidFill>
                <a:latin typeface="Univers Condensed Light"/>
                <a:cs typeface="Calibri"/>
              </a:rPr>
              <a:t> application.</a:t>
            </a: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a:ext>
            </a:extLst>
          </a:blip>
          <a:srcRect/>
          <a:stretch/>
        </p:blipFill>
        <p:spPr>
          <a:xfrm>
            <a:off x="9649155" y="3383280"/>
            <a:ext cx="2539797" cy="3474720"/>
          </a:xfrm>
        </p:spPr>
      </p:pic>
    </p:spTree>
    <p:extLst>
      <p:ext uri="{BB962C8B-B14F-4D97-AF65-F5344CB8AC3E}">
        <p14:creationId xmlns:p14="http://schemas.microsoft.com/office/powerpoint/2010/main" val="349526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230906" y="533401"/>
            <a:ext cx="6427694" cy="1111254"/>
          </a:xfrm>
        </p:spPr>
        <p:txBody>
          <a:bodyPr vert="horz" lIns="91440" tIns="45720" rIns="91440" bIns="45720" rtlCol="0" anchor="ctr">
            <a:normAutofit/>
          </a:bodyPr>
          <a:lstStyle/>
          <a:p>
            <a:pPr algn="r"/>
            <a:r>
              <a:rPr lang="en-US" sz="3600" dirty="0"/>
              <a:t>Thank you</a:t>
            </a:r>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049839" y="1754841"/>
            <a:ext cx="6481170" cy="4569758"/>
          </a:xfrm>
        </p:spPr>
        <p:txBody>
          <a:bodyPr vert="horz" lIns="91440" tIns="45720" rIns="91440" bIns="45720" rtlCol="0" anchor="ctr">
            <a:normAutofit/>
          </a:bodyPr>
          <a:lstStyle/>
          <a:p>
            <a:pPr marL="0">
              <a:buFont typeface="Arial" panose="020B0604020202020204" pitchFamily="34" charset="0"/>
              <a:buChar char="•"/>
            </a:pPr>
            <a:r>
              <a:rPr lang="en-US" sz="3200"/>
              <a:t>Dustin Mcclure</a:t>
            </a:r>
          </a:p>
          <a:p>
            <a:pPr marL="0">
              <a:buFont typeface="Arial" panose="020B0604020202020204" pitchFamily="34" charset="0"/>
              <a:buChar char="•"/>
            </a:pPr>
            <a:r>
              <a:rPr lang="en-US" sz="3200"/>
              <a:t>Jonathan Korstad</a:t>
            </a:r>
          </a:p>
          <a:p>
            <a:pPr marL="0">
              <a:buFont typeface="Arial" panose="020B0604020202020204" pitchFamily="34" charset="0"/>
              <a:buChar char="•"/>
            </a:pPr>
            <a:r>
              <a:rPr lang="en-US" sz="3200"/>
              <a:t>Mathew Moklebust</a:t>
            </a:r>
          </a:p>
          <a:p>
            <a:pPr marL="0">
              <a:buFont typeface="Arial" panose="020B0604020202020204" pitchFamily="34" charset="0"/>
              <a:buChar char="•"/>
            </a:pPr>
            <a:r>
              <a:rPr lang="en-US" sz="3200"/>
              <a:t>Nekoashi Wolf</a:t>
            </a:r>
          </a:p>
        </p:txBody>
      </p:sp>
      <p:pic>
        <p:nvPicPr>
          <p:cNvPr id="4" name="Picture 3">
            <a:extLst>
              <a:ext uri="{FF2B5EF4-FFF2-40B4-BE49-F238E27FC236}">
                <a16:creationId xmlns:a16="http://schemas.microsoft.com/office/drawing/2014/main" id="{80392F20-DF7C-ADA3-17F6-DA18F2027FBA}"/>
              </a:ext>
            </a:extLst>
          </p:cNvPr>
          <p:cNvPicPr>
            <a:picLocks noChangeAspect="1"/>
          </p:cNvPicPr>
          <p:nvPr/>
        </p:nvPicPr>
        <p:blipFill rotWithShape="1">
          <a:blip r:embed="rId2"/>
          <a:srcRect l="34628" r="34445" b="-1"/>
          <a:stretch/>
        </p:blipFill>
        <p:spPr>
          <a:xfrm>
            <a:off x="-11185" y="-11203"/>
            <a:ext cx="5061024" cy="6880408"/>
          </a:xfrm>
          <a:custGeom>
            <a:avLst/>
            <a:gdLst/>
            <a:ahLst/>
            <a:cxnLst/>
            <a:rect l="l" t="t" r="r" b="b"/>
            <a:pathLst>
              <a:path w="5049839" h="6857998">
                <a:moveTo>
                  <a:pt x="0" y="0"/>
                </a:moveTo>
                <a:lnTo>
                  <a:pt x="5049839" y="1331"/>
                </a:lnTo>
                <a:lnTo>
                  <a:pt x="3110749" y="6857998"/>
                </a:lnTo>
                <a:lnTo>
                  <a:pt x="0" y="6857998"/>
                </a:lnTo>
                <a:close/>
              </a:path>
            </a:pathLst>
          </a:custGeo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6936" y="6551278"/>
            <a:ext cx="4497315" cy="365125"/>
          </a:xfrm>
        </p:spPr>
        <p:txBody>
          <a:bodyPr vert="horz" lIns="91440" tIns="45720" rIns="91440" bIns="45720" rtlCol="0" anchor="ctr">
            <a:normAutofit/>
          </a:bodyPr>
          <a:lstStyle>
            <a:lvl1pPr>
              <a:defRPr>
                <a:solidFill>
                  <a:schemeClr val="bg1"/>
                </a:solidFill>
              </a:defRPr>
            </a:lvl1pPr>
          </a:lstStyle>
          <a:p>
            <a:pPr>
              <a:spcAft>
                <a:spcPts val="600"/>
              </a:spcAft>
            </a:pPr>
            <a:r>
              <a:rPr lang="en-US" b="1" kern="1200" spc="30" baseline="0" dirty="0">
                <a:solidFill>
                  <a:srgbClr val="FFFFFF"/>
                </a:solidFill>
                <a:latin typeface="+mj-lt"/>
                <a:ea typeface="+mn-ea"/>
                <a:cs typeface="+mn-cs"/>
              </a:rPr>
              <a:t>Learn more at www.cloudstack.apache.org</a:t>
            </a:r>
          </a:p>
        </p:txBody>
      </p:sp>
      <p:cxnSp>
        <p:nvCxnSpPr>
          <p:cNvPr id="83" name="Straight Connector 82">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Introduction</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0"/>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normAutofit/>
          </a:bodyPr>
          <a:lstStyle/>
          <a:p>
            <a:r>
              <a:rPr lang="en-US" dirty="0">
                <a:solidFill>
                  <a:srgbClr val="001E2E"/>
                </a:solidFill>
                <a:latin typeface="Univers Condensed Light"/>
                <a:cs typeface="Calibri"/>
              </a:rPr>
              <a:t>“</a:t>
            </a:r>
            <a:r>
              <a:rPr lang="en-US" dirty="0" err="1">
                <a:solidFill>
                  <a:srgbClr val="001E2E"/>
                </a:solidFill>
                <a:latin typeface="Univers Condensed Light"/>
                <a:cs typeface="Calibri"/>
              </a:rPr>
              <a:t>CloudStack</a:t>
            </a:r>
            <a:r>
              <a:rPr lang="en-US" dirty="0">
                <a:solidFill>
                  <a:srgbClr val="001E2E"/>
                </a:solidFill>
                <a:latin typeface="Univers Condensed Light"/>
                <a:cs typeface="Calibri"/>
              </a:rPr>
              <a:t> virtual private cloud is a private, isolated part of </a:t>
            </a:r>
            <a:r>
              <a:rPr lang="en-US" dirty="0" err="1">
                <a:solidFill>
                  <a:srgbClr val="001E2E"/>
                </a:solidFill>
                <a:latin typeface="Univers Condensed Light"/>
                <a:cs typeface="Calibri"/>
              </a:rPr>
              <a:t>CloudStack</a:t>
            </a:r>
            <a:r>
              <a:rPr lang="en-US" dirty="0">
                <a:solidFill>
                  <a:srgbClr val="001E2E"/>
                </a:solidFill>
                <a:latin typeface="Univers Condensed Light"/>
                <a:cs typeface="Calibri"/>
              </a:rPr>
              <a:t>. A VPC can have its own virtual network topology that resembles a traditional physical network. You can launch instances in the virtual network that can have private addresses in the range of your choice, for example: 10.0.0.0/16. You can define network tiers within your VPC network range, which in turn enables you to group similar kinds of instances based on IP address range.” (Apache </a:t>
            </a:r>
            <a:r>
              <a:rPr lang="en-US" dirty="0" err="1">
                <a:solidFill>
                  <a:srgbClr val="001E2E"/>
                </a:solidFill>
                <a:latin typeface="Univers Condensed Light"/>
                <a:cs typeface="Calibri"/>
              </a:rPr>
              <a:t>CloudStack</a:t>
            </a:r>
            <a:r>
              <a:rPr lang="en-US" dirty="0">
                <a:solidFill>
                  <a:srgbClr val="001E2E"/>
                </a:solidFill>
                <a:latin typeface="Univers Condensed Light"/>
                <a:cs typeface="Calibri"/>
              </a:rPr>
              <a:t> n.d.)</a:t>
            </a:r>
          </a:p>
        </p:txBody>
      </p:sp>
    </p:spTree>
    <p:extLst>
      <p:ext uri="{BB962C8B-B14F-4D97-AF65-F5344CB8AC3E}">
        <p14:creationId xmlns:p14="http://schemas.microsoft.com/office/powerpoint/2010/main" val="1790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1030942" y="522194"/>
            <a:ext cx="5496636" cy="1685898"/>
          </a:xfrm>
        </p:spPr>
        <p:txBody>
          <a:bodyPr>
            <a:normAutofit/>
          </a:bodyPr>
          <a:lstStyle/>
          <a:p>
            <a:r>
              <a:rPr lang="en-US" dirty="0"/>
              <a:t>goal</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1086972" y="1747494"/>
            <a:ext cx="5496636" cy="1632199"/>
          </a:xfrm>
        </p:spPr>
        <p:txBody>
          <a:bodyPr vert="horz" lIns="91440" tIns="45720" rIns="91440" bIns="45720" rtlCol="0" anchor="t">
            <a:normAutofit/>
          </a:bodyPr>
          <a:lstStyle/>
          <a:p>
            <a:r>
              <a:rPr lang="en-US" dirty="0"/>
              <a:t>The intention of this project is to implement a virtual private cloud. We will be using </a:t>
            </a:r>
            <a:r>
              <a:rPr lang="en-US" dirty="0" err="1"/>
              <a:t>CloudStack</a:t>
            </a:r>
            <a:r>
              <a:rPr lang="en-US" dirty="0"/>
              <a:t> on Google Cloud with Ubuntu and CentOS virtual machines.</a:t>
            </a:r>
          </a:p>
          <a:p>
            <a:endParaRPr lang="en-US" dirty="0"/>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a:ext>
            </a:extLst>
          </a:blip>
          <a:srcRect/>
          <a:stretch/>
        </p:blipFill>
        <p:spPr>
          <a:xfrm>
            <a:off x="9649155" y="3383280"/>
            <a:ext cx="2539797" cy="3474720"/>
          </a:xfrm>
        </p:spPr>
      </p:pic>
      <p:pic>
        <p:nvPicPr>
          <p:cNvPr id="5" name="Picture 4" descr="A room with many computer servers&#10;&#10;Description automatically generated">
            <a:extLst>
              <a:ext uri="{FF2B5EF4-FFF2-40B4-BE49-F238E27FC236}">
                <a16:creationId xmlns:a16="http://schemas.microsoft.com/office/drawing/2014/main" id="{A66FFEED-3681-EE54-5D84-203EDF50C28D}"/>
              </a:ext>
            </a:extLst>
          </p:cNvPr>
          <p:cNvPicPr>
            <a:picLocks noChangeAspect="1"/>
          </p:cNvPicPr>
          <p:nvPr/>
        </p:nvPicPr>
        <p:blipFill>
          <a:blip r:embed="rId6"/>
          <a:stretch>
            <a:fillRect/>
          </a:stretch>
        </p:blipFill>
        <p:spPr>
          <a:xfrm>
            <a:off x="1" y="3381710"/>
            <a:ext cx="7189693" cy="3474274"/>
          </a:xfrm>
          <a:prstGeom prst="rect">
            <a:avLst/>
          </a:prstGeom>
        </p:spPr>
      </p:pic>
    </p:spTree>
    <p:extLst>
      <p:ext uri="{BB962C8B-B14F-4D97-AF65-F5344CB8AC3E}">
        <p14:creationId xmlns:p14="http://schemas.microsoft.com/office/powerpoint/2010/main" val="284246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a:lstStyle/>
          <a:p>
            <a:r>
              <a:rPr lang="en-US" dirty="0"/>
              <a:t>Advantages of a </a:t>
            </a:r>
            <a:r>
              <a:rPr lang="en-US" dirty="0" err="1"/>
              <a:t>vpc</a:t>
            </a:r>
            <a:endParaRPr lang="en-US" dirty="0"/>
          </a:p>
        </p:txBody>
      </p:sp>
      <p:sp>
        <p:nvSpPr>
          <p:cNvPr id="3" name="Text Placeholder 2">
            <a:extLst>
              <a:ext uri="{FF2B5EF4-FFF2-40B4-BE49-F238E27FC236}">
                <a16:creationId xmlns:a16="http://schemas.microsoft.com/office/drawing/2014/main" id="{7F14164C-CD4F-433C-8B7E-A0156DB2F947}"/>
              </a:ext>
            </a:extLst>
          </p:cNvPr>
          <p:cNvSpPr>
            <a:spLocks noGrp="1"/>
          </p:cNvSpPr>
          <p:nvPr>
            <p:ph type="body" idx="1"/>
          </p:nvPr>
        </p:nvSpPr>
        <p:spPr>
          <a:xfrm>
            <a:off x="839788" y="1734325"/>
            <a:ext cx="5157787" cy="823912"/>
          </a:xfrm>
        </p:spPr>
        <p:txBody>
          <a:bodyPr/>
          <a:lstStyle/>
          <a:p>
            <a:r>
              <a:rPr lang="en-US" dirty="0"/>
              <a:t>Summary</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9788" y="2442000"/>
            <a:ext cx="5157787" cy="3684588"/>
          </a:xfrm>
        </p:spPr>
        <p:txBody>
          <a:bodyPr vert="horz" lIns="91440" tIns="45720" rIns="91440" bIns="45720" rtlCol="0" anchor="t">
            <a:normAutofit/>
          </a:bodyPr>
          <a:lstStyle/>
          <a:p>
            <a:pPr marL="283210" indent="-283210"/>
            <a:r>
              <a:rPr lang="en-US" dirty="0">
                <a:ea typeface="+mn-lt"/>
                <a:cs typeface="+mn-lt"/>
              </a:rPr>
              <a:t>Scalablity and Flexibility</a:t>
            </a:r>
          </a:p>
          <a:p>
            <a:pPr marL="283210" indent="-283210"/>
            <a:r>
              <a:rPr lang="en-US" dirty="0">
                <a:ea typeface="+mn-lt"/>
                <a:cs typeface="+mn-lt"/>
              </a:rPr>
              <a:t>Isolation and </a:t>
            </a:r>
            <a:r>
              <a:rPr lang="en-US" dirty="0"/>
              <a:t>Security</a:t>
            </a:r>
            <a:endParaRPr lang="en-US"/>
          </a:p>
          <a:p>
            <a:pPr marL="283210" indent="-283210"/>
            <a:r>
              <a:rPr lang="en-US" dirty="0"/>
              <a:t>Customization and Control</a:t>
            </a:r>
          </a:p>
          <a:p>
            <a:pPr marL="0" indent="0">
              <a:buNone/>
            </a:pPr>
            <a:endParaRPr lang="en-US" dirty="0"/>
          </a:p>
          <a:p>
            <a:pPr marL="283210" indent="-283210"/>
            <a:endParaRPr lang="en-US" dirty="0"/>
          </a:p>
        </p:txBody>
      </p:sp>
      <p:sp>
        <p:nvSpPr>
          <p:cNvPr id="6" name="Content Placeholder 5">
            <a:extLst>
              <a:ext uri="{FF2B5EF4-FFF2-40B4-BE49-F238E27FC236}">
                <a16:creationId xmlns:a16="http://schemas.microsoft.com/office/drawing/2014/main" id="{B05028CE-DA21-47EC-B483-3CE6A8E62CF1}"/>
              </a:ext>
            </a:extLst>
          </p:cNvPr>
          <p:cNvSpPr>
            <a:spLocks noGrp="1"/>
          </p:cNvSpPr>
          <p:nvPr>
            <p:ph sz="quarter" idx="4"/>
          </p:nvPr>
        </p:nvSpPr>
        <p:spPr>
          <a:xfrm>
            <a:off x="6169024" y="2442000"/>
            <a:ext cx="5183188" cy="3684588"/>
          </a:xfrm>
        </p:spPr>
        <p:txBody>
          <a:bodyPr vert="horz" lIns="91440" tIns="45720" rIns="91440" bIns="45720" rtlCol="0" anchor="t">
            <a:normAutofit/>
          </a:bodyPr>
          <a:lstStyle/>
          <a:p>
            <a:pPr marL="283210" indent="-283210"/>
            <a:r>
              <a:rPr lang="en-US" dirty="0"/>
              <a:t>Compliance and Governance</a:t>
            </a:r>
          </a:p>
          <a:p>
            <a:pPr marL="283210" indent="-283210"/>
            <a:r>
              <a:rPr lang="en-US" dirty="0"/>
              <a:t>High Availability</a:t>
            </a:r>
          </a:p>
        </p:txBody>
      </p:sp>
      <p:pic>
        <p:nvPicPr>
          <p:cNvPr id="10" name="Picture 9" descr="A room with lights on the ceiling&#10;&#10;Description automatically generated">
            <a:extLst>
              <a:ext uri="{FF2B5EF4-FFF2-40B4-BE49-F238E27FC236}">
                <a16:creationId xmlns:a16="http://schemas.microsoft.com/office/drawing/2014/main" id="{81E15115-FCB3-9C84-9C3A-21D8500DF14E}"/>
              </a:ext>
            </a:extLst>
          </p:cNvPr>
          <p:cNvPicPr>
            <a:picLocks noChangeAspect="1"/>
          </p:cNvPicPr>
          <p:nvPr/>
        </p:nvPicPr>
        <p:blipFill>
          <a:blip r:embed="rId2"/>
          <a:stretch>
            <a:fillRect/>
          </a:stretch>
        </p:blipFill>
        <p:spPr>
          <a:xfrm>
            <a:off x="835959" y="4007025"/>
            <a:ext cx="10576111" cy="2687568"/>
          </a:xfrm>
          <a:prstGeom prst="rect">
            <a:avLst/>
          </a:prstGeom>
        </p:spPr>
      </p:pic>
    </p:spTree>
    <p:extLst>
      <p:ext uri="{BB962C8B-B14F-4D97-AF65-F5344CB8AC3E}">
        <p14:creationId xmlns:p14="http://schemas.microsoft.com/office/powerpoint/2010/main" val="742158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9B805A8A-FCD6-41C1-BB41-2FD6FBF82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3FA70E-6421-4BF5-91A7-E35DFFB1C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screen&#10;&#10;Description automatically generated">
            <a:extLst>
              <a:ext uri="{FF2B5EF4-FFF2-40B4-BE49-F238E27FC236}">
                <a16:creationId xmlns:a16="http://schemas.microsoft.com/office/drawing/2014/main" id="{BDC8ECD4-65E0-701C-F0E1-217A8E36A422}"/>
              </a:ext>
            </a:extLst>
          </p:cNvPr>
          <p:cNvPicPr>
            <a:picLocks noChangeAspect="1"/>
          </p:cNvPicPr>
          <p:nvPr/>
        </p:nvPicPr>
        <p:blipFill rotWithShape="1">
          <a:blip r:embed="rId2">
            <a:alphaModFix amt="60000"/>
          </a:blip>
          <a:srcRect r="-1" b="13222"/>
          <a:stretch/>
        </p:blipFill>
        <p:spPr>
          <a:xfrm>
            <a:off x="4216627" y="4508475"/>
            <a:ext cx="5566470" cy="2354820"/>
          </a:xfrm>
          <a:custGeom>
            <a:avLst/>
            <a:gdLst/>
            <a:ahLst/>
            <a:cxnLst/>
            <a:rect l="l" t="t" r="r" b="b"/>
            <a:pathLst>
              <a:path w="5566470" h="2354820">
                <a:moveTo>
                  <a:pt x="3491864" y="0"/>
                </a:moveTo>
                <a:lnTo>
                  <a:pt x="5566470" y="2349525"/>
                </a:lnTo>
                <a:lnTo>
                  <a:pt x="0" y="2354820"/>
                </a:lnTo>
                <a:lnTo>
                  <a:pt x="0" y="2350524"/>
                </a:lnTo>
                <a:close/>
              </a:path>
            </a:pathLst>
          </a:custGeom>
        </p:spPr>
      </p:pic>
      <p:pic>
        <p:nvPicPr>
          <p:cNvPr id="8" name="Picture Placeholder 7" descr="View of city buildings over the water from a track">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3" cstate="screen">
            <a:alphaModFix amt="60000"/>
            <a:extLst>
              <a:ext uri="{28A0092B-C50C-407E-A947-70E740481C1C}">
                <a14:useLocalDpi xmlns:a14="http://schemas.microsoft.com/office/drawing/2010/main"/>
              </a:ext>
            </a:extLst>
          </a:blip>
          <a:srcRect l="27673" r="15065"/>
          <a:stretch/>
        </p:blipFill>
        <p:spPr>
          <a:xfrm>
            <a:off x="-1929" y="-1716"/>
            <a:ext cx="7701876" cy="6859714"/>
          </a:xfrm>
          <a:custGeom>
            <a:avLst/>
            <a:gdLst/>
            <a:ahLst/>
            <a:cxnLst/>
            <a:rect l="l" t="t" r="r" b="b"/>
            <a:pathLst>
              <a:path w="7701876" h="6859714">
                <a:moveTo>
                  <a:pt x="3728443" y="2"/>
                </a:moveTo>
                <a:cubicBezTo>
                  <a:pt x="3703043" y="-2538"/>
                  <a:pt x="7712017" y="4547360"/>
                  <a:pt x="7701857" y="4514340"/>
                </a:cubicBezTo>
                <a:lnTo>
                  <a:pt x="4222166" y="6857621"/>
                </a:lnTo>
                <a:lnTo>
                  <a:pt x="2065" y="6859714"/>
                </a:lnTo>
                <a:lnTo>
                  <a:pt x="0" y="6859714"/>
                </a:lnTo>
                <a:lnTo>
                  <a:pt x="0" y="8669"/>
                </a:lnTo>
                <a:close/>
              </a:path>
            </a:pathLst>
          </a:custGeo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4" cstate="screen">
            <a:alphaModFix amt="60000"/>
            <a:extLst>
              <a:ext uri="{28A0092B-C50C-407E-A947-70E740481C1C}">
                <a14:useLocalDpi xmlns:a14="http://schemas.microsoft.com/office/drawing/2010/main"/>
              </a:ext>
            </a:extLst>
          </a:blip>
          <a:srcRect l="43199" r="19086" b="1"/>
          <a:stretch/>
        </p:blipFill>
        <p:spPr>
          <a:xfrm>
            <a:off x="7716454" y="1494508"/>
            <a:ext cx="4476696" cy="5371112"/>
          </a:xfrm>
          <a:custGeom>
            <a:avLst/>
            <a:gdLst/>
            <a:ahLst/>
            <a:cxnLst/>
            <a:rect l="l" t="t" r="r" b="b"/>
            <a:pathLst>
              <a:path w="4476696" h="5371112">
                <a:moveTo>
                  <a:pt x="4475546" y="0"/>
                </a:moveTo>
                <a:cubicBezTo>
                  <a:pt x="4479530" y="1788834"/>
                  <a:pt x="4471562" y="3582278"/>
                  <a:pt x="4475546" y="5371112"/>
                </a:cubicBezTo>
                <a:lnTo>
                  <a:pt x="2075613" y="5371112"/>
                </a:lnTo>
                <a:lnTo>
                  <a:pt x="0" y="3022946"/>
                </a:lnTo>
                <a:close/>
              </a:path>
            </a:pathLst>
          </a:custGeom>
        </p:spPr>
      </p:pic>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5" cstate="screen">
            <a:alphaModFix amt="60000"/>
            <a:extLst>
              <a:ext uri="{28A0092B-C50C-407E-A947-70E740481C1C}">
                <a14:useLocalDpi xmlns:a14="http://schemas.microsoft.com/office/drawing/2010/main"/>
              </a:ext>
            </a:extLst>
          </a:blip>
          <a:srcRect t="36751" r="2" b="18999"/>
          <a:stretch/>
        </p:blipFill>
        <p:spPr>
          <a:xfrm>
            <a:off x="3713259" y="-1711"/>
            <a:ext cx="8478741" cy="4534047"/>
          </a:xfrm>
          <a:custGeom>
            <a:avLst/>
            <a:gdLst/>
            <a:ahLst/>
            <a:cxnLst/>
            <a:rect l="l" t="t" r="r" b="b"/>
            <a:pathLst>
              <a:path w="8478741" h="4534047">
                <a:moveTo>
                  <a:pt x="0" y="0"/>
                </a:moveTo>
                <a:lnTo>
                  <a:pt x="8478741" y="0"/>
                </a:lnTo>
                <a:lnTo>
                  <a:pt x="8478741" y="1509507"/>
                </a:lnTo>
                <a:lnTo>
                  <a:pt x="3986188" y="4534047"/>
                </a:lnTo>
                <a:close/>
              </a:path>
            </a:pathLst>
          </a:custGeom>
        </p:spPr>
      </p:pic>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106162" y="1500016"/>
            <a:ext cx="5373515" cy="1419902"/>
          </a:xfrm>
        </p:spPr>
        <p:txBody>
          <a:bodyPr vert="horz" lIns="91440" tIns="45720" rIns="91440" bIns="45720" rtlCol="0" anchor="b">
            <a:normAutofit/>
          </a:bodyPr>
          <a:lstStyle/>
          <a:p>
            <a:pPr marL="285750" indent="-285750">
              <a:buFont typeface="Arial"/>
              <a:buChar char="•"/>
            </a:pPr>
            <a:r>
              <a:rPr lang="en-US" sz="2400" dirty="0">
                <a:solidFill>
                  <a:schemeClr val="bg1"/>
                </a:solidFill>
              </a:rPr>
              <a:t> </a:t>
            </a:r>
            <a:r>
              <a:rPr lang="en-US" sz="2400" dirty="0">
                <a:solidFill>
                  <a:schemeClr val="bg1"/>
                </a:solidFill>
                <a:latin typeface="Univers Condensed Light"/>
              </a:rPr>
              <a:t> </a:t>
            </a:r>
            <a:r>
              <a:rPr lang="en-US" sz="2400" b="1" i="0" dirty="0">
                <a:solidFill>
                  <a:schemeClr val="bg1"/>
                </a:solidFill>
                <a:latin typeface="Univers Condensed Light"/>
              </a:rPr>
              <a:t>Cost</a:t>
            </a:r>
          </a:p>
          <a:p>
            <a:pPr marL="342900" indent="-342900">
              <a:buFont typeface="Arial"/>
              <a:buChar char="•"/>
            </a:pPr>
            <a:r>
              <a:rPr lang="en-US" sz="2400" b="1" i="0" dirty="0">
                <a:solidFill>
                  <a:schemeClr val="bg1"/>
                </a:solidFill>
                <a:latin typeface="Univers Condensed Light"/>
              </a:rPr>
              <a:t> Complexity</a:t>
            </a:r>
          </a:p>
          <a:p>
            <a:pPr marL="285750" indent="-285750">
              <a:buFont typeface="Arial"/>
              <a:buChar char="•"/>
            </a:pPr>
            <a:r>
              <a:rPr lang="en-US" sz="2400" b="1" dirty="0">
                <a:solidFill>
                  <a:schemeClr val="bg1"/>
                </a:solidFill>
                <a:latin typeface="Univers Condensed Light"/>
              </a:rPr>
              <a:t>  </a:t>
            </a:r>
            <a:r>
              <a:rPr lang="en-US" sz="2400" b="1" i="0" dirty="0">
                <a:solidFill>
                  <a:schemeClr val="bg1"/>
                </a:solidFill>
                <a:latin typeface="Univers Condensed Light"/>
              </a:rPr>
              <a:t>Compliance and legal concern</a:t>
            </a:r>
            <a:r>
              <a:rPr lang="en-US" sz="2400" b="1" i="0" dirty="0">
                <a:solidFill>
                  <a:schemeClr val="bg1"/>
                </a:solidFill>
              </a:rPr>
              <a:t>s</a:t>
            </a:r>
          </a:p>
        </p:txBody>
      </p:sp>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45887" y="980723"/>
            <a:ext cx="7907782" cy="890973"/>
          </a:xfrm>
        </p:spPr>
        <p:txBody>
          <a:bodyPr vert="horz" lIns="91440" tIns="45720" rIns="91440" bIns="45720" rtlCol="0">
            <a:noAutofit/>
          </a:bodyPr>
          <a:lstStyle/>
          <a:p>
            <a:pPr marL="0" indent="0">
              <a:lnSpc>
                <a:spcPct val="120000"/>
              </a:lnSpc>
            </a:pPr>
            <a:r>
              <a:rPr lang="en-US" sz="4400" b="1" i="1" cap="all" spc="300" dirty="0">
                <a:solidFill>
                  <a:schemeClr val="tx1"/>
                </a:solidFill>
                <a:latin typeface="Walbaum Display Light"/>
              </a:rPr>
              <a:t>DISADVANTAGES</a:t>
            </a:r>
            <a:r>
              <a:rPr lang="en-US" sz="4400" b="1" i="1" cap="all" spc="300" dirty="0">
                <a:solidFill>
                  <a:schemeClr val="tx1"/>
                </a:solidFill>
              </a:rPr>
              <a:t> OF A VPC</a:t>
            </a:r>
          </a:p>
        </p:txBody>
      </p:sp>
      <p:cxnSp>
        <p:nvCxnSpPr>
          <p:cNvPr id="35" name="Straight Connector 34">
            <a:extLst>
              <a:ext uri="{FF2B5EF4-FFF2-40B4-BE49-F238E27FC236}">
                <a16:creationId xmlns:a16="http://schemas.microsoft.com/office/drawing/2014/main" id="{6C160B4C-7713-4783-99C9-A8BC96D5F2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95482" y="1502335"/>
            <a:ext cx="7996518" cy="537090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0AB499C-0452-4A5D-9102-50CB75296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713263" y="2"/>
            <a:ext cx="6078804" cy="68656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56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id="{2EA29A63-8AE9-4403-8EC6-B1D577FBB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7">
            <a:extLst>
              <a:ext uri="{FF2B5EF4-FFF2-40B4-BE49-F238E27FC236}">
                <a16:creationId xmlns:a16="http://schemas.microsoft.com/office/drawing/2014/main" id="{0D783A80-FA5A-4EDF-A7CB-F8F6D2BA3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5573" y="-11801"/>
            <a:ext cx="9075366" cy="6899188"/>
          </a:xfrm>
          <a:custGeom>
            <a:avLst/>
            <a:gdLst>
              <a:gd name="connsiteX0" fmla="*/ 0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0 w 9077012"/>
              <a:gd name="connsiteY4" fmla="*/ 0 h 6888556"/>
              <a:gd name="connsiteX0" fmla="*/ 0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0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8437 w 9077012"/>
              <a:gd name="connsiteY0" fmla="*/ 0 h 6888556"/>
              <a:gd name="connsiteX1" fmla="*/ 9077012 w 9077012"/>
              <a:gd name="connsiteY1" fmla="*/ 0 h 6888556"/>
              <a:gd name="connsiteX2" fmla="*/ 9077012 w 9077012"/>
              <a:gd name="connsiteY2" fmla="*/ 6888556 h 6888556"/>
              <a:gd name="connsiteX3" fmla="*/ 0 w 9077012"/>
              <a:gd name="connsiteY3" fmla="*/ 6888556 h 6888556"/>
              <a:gd name="connsiteX4" fmla="*/ 1646 w 9077012"/>
              <a:gd name="connsiteY4" fmla="*/ 4638392 h 6888556"/>
              <a:gd name="connsiteX5" fmla="*/ 1318437 w 9077012"/>
              <a:gd name="connsiteY5" fmla="*/ 0 h 6888556"/>
              <a:gd name="connsiteX0" fmla="*/ 1316791 w 9075366"/>
              <a:gd name="connsiteY0" fmla="*/ 0 h 6899188"/>
              <a:gd name="connsiteX1" fmla="*/ 9075366 w 9075366"/>
              <a:gd name="connsiteY1" fmla="*/ 0 h 6899188"/>
              <a:gd name="connsiteX2" fmla="*/ 9075366 w 9075366"/>
              <a:gd name="connsiteY2" fmla="*/ 6888556 h 6899188"/>
              <a:gd name="connsiteX3" fmla="*/ 2337517 w 9075366"/>
              <a:gd name="connsiteY3" fmla="*/ 6899188 h 6899188"/>
              <a:gd name="connsiteX4" fmla="*/ 0 w 9075366"/>
              <a:gd name="connsiteY4" fmla="*/ 4638392 h 6899188"/>
              <a:gd name="connsiteX5" fmla="*/ 1316791 w 9075366"/>
              <a:gd name="connsiteY5" fmla="*/ 0 h 6899188"/>
              <a:gd name="connsiteX0" fmla="*/ 1316791 w 9075366"/>
              <a:gd name="connsiteY0" fmla="*/ 0 h 6899188"/>
              <a:gd name="connsiteX1" fmla="*/ 9075366 w 9075366"/>
              <a:gd name="connsiteY1" fmla="*/ 0 h 6899188"/>
              <a:gd name="connsiteX2" fmla="*/ 9075366 w 9075366"/>
              <a:gd name="connsiteY2" fmla="*/ 6888556 h 6899188"/>
              <a:gd name="connsiteX3" fmla="*/ 2337517 w 9075366"/>
              <a:gd name="connsiteY3" fmla="*/ 6899188 h 6899188"/>
              <a:gd name="connsiteX4" fmla="*/ 0 w 9075366"/>
              <a:gd name="connsiteY4" fmla="*/ 4638392 h 6899188"/>
              <a:gd name="connsiteX5" fmla="*/ 1316791 w 9075366"/>
              <a:gd name="connsiteY5" fmla="*/ 0 h 689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5366" h="6899188">
                <a:moveTo>
                  <a:pt x="1316791" y="0"/>
                </a:moveTo>
                <a:lnTo>
                  <a:pt x="9075366" y="0"/>
                </a:lnTo>
                <a:lnTo>
                  <a:pt x="9075366" y="6888556"/>
                </a:lnTo>
                <a:lnTo>
                  <a:pt x="2337517" y="6899188"/>
                </a:lnTo>
                <a:cubicBezTo>
                  <a:pt x="1838336" y="6350411"/>
                  <a:pt x="488549" y="5091476"/>
                  <a:pt x="0" y="4638392"/>
                </a:cubicBezTo>
                <a:cubicBezTo>
                  <a:pt x="509814" y="2826447"/>
                  <a:pt x="1115322" y="727424"/>
                  <a:pt x="1316791"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4739339" y="533400"/>
            <a:ext cx="6919261" cy="1692187"/>
          </a:xfrm>
        </p:spPr>
        <p:txBody>
          <a:bodyPr vert="horz" lIns="91440" tIns="45720" rIns="91440" bIns="45720" rtlCol="0" anchor="ctr">
            <a:normAutofit/>
          </a:bodyPr>
          <a:lstStyle/>
          <a:p>
            <a:r>
              <a:rPr lang="en-US" sz="3700" dirty="0"/>
              <a:t>Components of a Virtual private Cloud</a:t>
            </a:r>
          </a:p>
        </p:txBody>
      </p:sp>
      <p:pic>
        <p:nvPicPr>
          <p:cNvPr id="9" name="Picture Placeholder 8" descr="Background Graphic with lights">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r="21727" b="-2"/>
          <a:stretch/>
        </p:blipFill>
        <p:spPr>
          <a:xfrm>
            <a:off x="-26737" y="1644823"/>
            <a:ext cx="3160667" cy="5261320"/>
          </a:xfrm>
          <a:custGeom>
            <a:avLst/>
            <a:gdLst/>
            <a:ahLst/>
            <a:cxnLst/>
            <a:rect l="l" t="t" r="r" b="b"/>
            <a:pathLst>
              <a:path w="3147191" h="5238887">
                <a:moveTo>
                  <a:pt x="0" y="0"/>
                </a:moveTo>
                <a:lnTo>
                  <a:pt x="3147191" y="2981128"/>
                </a:lnTo>
                <a:lnTo>
                  <a:pt x="2499930" y="5238887"/>
                </a:lnTo>
                <a:lnTo>
                  <a:pt x="7952" y="5238887"/>
                </a:lnTo>
                <a:cubicBezTo>
                  <a:pt x="5301" y="3492592"/>
                  <a:pt x="2651" y="1746296"/>
                  <a:pt x="0" y="0"/>
                </a:cubicBezTo>
                <a:close/>
              </a:path>
            </a:pathLst>
          </a:custGeom>
        </p:spPr>
      </p:pic>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4739339" y="1836671"/>
            <a:ext cx="7350817" cy="4343446"/>
          </a:xfrm>
        </p:spPr>
        <p:txBody>
          <a:bodyPr vert="horz" lIns="91440" tIns="45720" rIns="91440" bIns="45720" rtlCol="0">
            <a:noAutofit/>
          </a:bodyPr>
          <a:lstStyle/>
          <a:p>
            <a:pPr marL="0" indent="0">
              <a:lnSpc>
                <a:spcPct val="90000"/>
              </a:lnSpc>
            </a:pPr>
            <a:r>
              <a:rPr lang="en-US" sz="1100" dirty="0"/>
              <a:t>  Apache </a:t>
            </a:r>
            <a:r>
              <a:rPr lang="en-US" sz="1100" dirty="0" err="1"/>
              <a:t>CloudStack</a:t>
            </a:r>
            <a:r>
              <a:rPr lang="en-US" sz="1100" dirty="0"/>
              <a:t> states that a VPC is comprised of the following components:</a:t>
            </a:r>
          </a:p>
          <a:p>
            <a:pPr marL="57150" indent="0">
              <a:lnSpc>
                <a:spcPct val="90000"/>
              </a:lnSpc>
            </a:pPr>
            <a:r>
              <a:rPr lang="en-US" sz="1100" b="1" dirty="0"/>
              <a:t>VPC</a:t>
            </a:r>
            <a:r>
              <a:rPr lang="en-US" sz="1100" dirty="0"/>
              <a:t>: A VPC acts as a container for multiple isolated Networks that can communicate with each other via its virtual router.</a:t>
            </a:r>
          </a:p>
          <a:p>
            <a:pPr marL="57150" indent="0">
              <a:lnSpc>
                <a:spcPct val="90000"/>
              </a:lnSpc>
            </a:pPr>
            <a:r>
              <a:rPr lang="en-US" sz="1100" b="1" dirty="0"/>
              <a:t>Network Tiers</a:t>
            </a:r>
            <a:r>
              <a:rPr lang="en-US" sz="1100" dirty="0"/>
              <a:t>: Each Network Tier acts as an isolated Network with its own VLANs and CIDR list, where you can place groups of resources, such as Instances. The Network Tiers are segmented by means of VLANs. The NIC of each Network Tier acts as its gateway.</a:t>
            </a:r>
          </a:p>
          <a:p>
            <a:pPr marL="57150" indent="0">
              <a:lnSpc>
                <a:spcPct val="90000"/>
              </a:lnSpc>
            </a:pPr>
            <a:r>
              <a:rPr lang="en-US" sz="1100" b="1" dirty="0"/>
              <a:t>Virtual Router</a:t>
            </a:r>
            <a:r>
              <a:rPr lang="en-US" sz="1100" dirty="0"/>
              <a:t>: A virtual router is automatically created and started when you create a VPC. The virtual router connect the Network Tiers and direct traffic among the public gateway, the VPN gateways, and the NAT Instances. For each Network Tier, a corresponding NIC and IP exist in the virtual router. The virtual router provides DNS and DHCP services through its IP.</a:t>
            </a:r>
          </a:p>
          <a:p>
            <a:pPr marL="57150" indent="0">
              <a:lnSpc>
                <a:spcPct val="90000"/>
              </a:lnSpc>
            </a:pPr>
            <a:r>
              <a:rPr lang="en-US" sz="1100" b="1" dirty="0"/>
              <a:t>Public Gateway</a:t>
            </a:r>
            <a:r>
              <a:rPr lang="en-US" sz="1100" dirty="0"/>
              <a:t>: The traffic to and from the Internet routed to the VPC through the public gateway. In a VPC, the public gateway is not exposed to the end user; therefore, static routes are not support for the public gateway.</a:t>
            </a:r>
          </a:p>
          <a:p>
            <a:pPr marL="57150" indent="0">
              <a:lnSpc>
                <a:spcPct val="90000"/>
              </a:lnSpc>
            </a:pPr>
            <a:r>
              <a:rPr lang="en-US" sz="1100" b="1" dirty="0"/>
              <a:t>Private Gateway</a:t>
            </a:r>
            <a:r>
              <a:rPr lang="en-US" sz="1100" dirty="0"/>
              <a:t>: All the traffic to and from a private Network routed to the VPC through the private gateway. </a:t>
            </a:r>
          </a:p>
          <a:p>
            <a:pPr marL="57150" indent="0">
              <a:lnSpc>
                <a:spcPct val="90000"/>
              </a:lnSpc>
            </a:pPr>
            <a:r>
              <a:rPr lang="en-US" sz="1100" b="1" dirty="0"/>
              <a:t>VPN Gateway</a:t>
            </a:r>
            <a:r>
              <a:rPr lang="en-US" sz="1100" dirty="0"/>
              <a:t>: The VPC side of a VPN connection.</a:t>
            </a:r>
          </a:p>
          <a:p>
            <a:pPr marL="57150" indent="0">
              <a:lnSpc>
                <a:spcPct val="90000"/>
              </a:lnSpc>
            </a:pPr>
            <a:r>
              <a:rPr lang="en-US" sz="1100" b="1" dirty="0"/>
              <a:t>Site-to-Site VPN Connection</a:t>
            </a:r>
            <a:r>
              <a:rPr lang="en-US" sz="1100" dirty="0"/>
              <a:t>: A hardware-based VPN connection between your VPC and your datacenter, home Network, or co-location facility.</a:t>
            </a:r>
          </a:p>
          <a:p>
            <a:pPr marL="57150" indent="0">
              <a:lnSpc>
                <a:spcPct val="90000"/>
              </a:lnSpc>
            </a:pPr>
            <a:r>
              <a:rPr lang="en-US" sz="1100" b="1" dirty="0"/>
              <a:t>Customer Gateway</a:t>
            </a:r>
            <a:r>
              <a:rPr lang="en-US" sz="1100" dirty="0"/>
              <a:t>: The customer side of a VPN Connection. </a:t>
            </a:r>
          </a:p>
          <a:p>
            <a:pPr marL="57150" indent="0">
              <a:lnSpc>
                <a:spcPct val="90000"/>
              </a:lnSpc>
            </a:pPr>
            <a:r>
              <a:rPr lang="en-US" sz="1100" b="1" dirty="0"/>
              <a:t>NAT Instance</a:t>
            </a:r>
            <a:r>
              <a:rPr lang="en-US" sz="1100" dirty="0"/>
              <a:t>: An Instance that provides Port Address Translation for Instances to access the Internet via the public gateway. </a:t>
            </a:r>
          </a:p>
          <a:p>
            <a:pPr marL="57150" indent="0">
              <a:lnSpc>
                <a:spcPct val="90000"/>
              </a:lnSpc>
            </a:pPr>
            <a:r>
              <a:rPr lang="en-US" sz="1100" b="1" dirty="0"/>
              <a:t>Network ACL</a:t>
            </a:r>
            <a:r>
              <a:rPr lang="en-US" sz="1100" dirty="0"/>
              <a:t>: Network ACL is a group of Network ACL items. Network ACL items are nothing but numbered rules that are evaluated in order, starting with the lowest numbered rule. These rules determine whether traffic is allowed in or out of any Network Tier associated with the Network ACL.</a:t>
            </a:r>
          </a:p>
          <a:p>
            <a:pPr marL="0" indent="0">
              <a:lnSpc>
                <a:spcPct val="90000"/>
              </a:lnSpc>
            </a:pPr>
            <a:r>
              <a:rPr lang="en-US" sz="1100" dirty="0"/>
              <a:t>  (Apache </a:t>
            </a:r>
            <a:r>
              <a:rPr lang="en-US" sz="1100" dirty="0" err="1"/>
              <a:t>CloudStack</a:t>
            </a:r>
            <a:r>
              <a:rPr lang="en-US" sz="1100" dirty="0"/>
              <a:t> n.d.)</a:t>
            </a: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30053" r="-2" b="11935"/>
          <a:stretch/>
        </p:blipFill>
        <p:spPr>
          <a:xfrm>
            <a:off x="2482701" y="4614484"/>
            <a:ext cx="3028153" cy="2266637"/>
          </a:xfrm>
          <a:custGeom>
            <a:avLst/>
            <a:gdLst/>
            <a:ahLst/>
            <a:cxnLst/>
            <a:rect l="l" t="t" r="r" b="b"/>
            <a:pathLst>
              <a:path w="3028153" h="2266637">
                <a:moveTo>
                  <a:pt x="648586" y="0"/>
                </a:moveTo>
                <a:lnTo>
                  <a:pt x="3028153" y="2261275"/>
                </a:lnTo>
                <a:lnTo>
                  <a:pt x="0" y="2266637"/>
                </a:lnTo>
                <a:close/>
              </a:path>
            </a:pathLst>
          </a:custGeom>
        </p:spPr>
      </p:pic>
      <p:pic>
        <p:nvPicPr>
          <p:cNvPr id="4" name="Picture 3" descr="A close-up of a server&#10;&#10;Description automatically generated">
            <a:extLst>
              <a:ext uri="{FF2B5EF4-FFF2-40B4-BE49-F238E27FC236}">
                <a16:creationId xmlns:a16="http://schemas.microsoft.com/office/drawing/2014/main" id="{09D049D2-FFB2-7B1A-8C01-C83B5E29DC13}"/>
              </a:ext>
            </a:extLst>
          </p:cNvPr>
          <p:cNvPicPr>
            <a:picLocks noChangeAspect="1"/>
          </p:cNvPicPr>
          <p:nvPr/>
        </p:nvPicPr>
        <p:blipFill rotWithShape="1">
          <a:blip r:embed="rId4"/>
          <a:srcRect l="15216" r="38145" b="-1"/>
          <a:stretch/>
        </p:blipFill>
        <p:spPr>
          <a:xfrm>
            <a:off x="-7" y="-21327"/>
            <a:ext cx="4449170" cy="4650618"/>
          </a:xfrm>
          <a:custGeom>
            <a:avLst/>
            <a:gdLst/>
            <a:ahLst/>
            <a:cxnLst/>
            <a:rect l="l" t="t" r="r" b="b"/>
            <a:pathLst>
              <a:path w="4449170" h="4650618">
                <a:moveTo>
                  <a:pt x="0" y="0"/>
                </a:moveTo>
                <a:lnTo>
                  <a:pt x="4449170" y="0"/>
                </a:lnTo>
                <a:lnTo>
                  <a:pt x="3134862" y="4650618"/>
                </a:lnTo>
                <a:lnTo>
                  <a:pt x="0" y="1670004"/>
                </a:lnTo>
                <a:close/>
              </a:path>
            </a:pathLst>
          </a:custGeom>
        </p:spPr>
      </p:pic>
      <p:cxnSp>
        <p:nvCxnSpPr>
          <p:cNvPr id="62" name="Straight Connector 61">
            <a:extLst>
              <a:ext uri="{FF2B5EF4-FFF2-40B4-BE49-F238E27FC236}">
                <a16:creationId xmlns:a16="http://schemas.microsoft.com/office/drawing/2014/main" id="{4BEA35D7-F04C-4836-AABB-FDE8CC23E5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96411" y="-18756"/>
            <a:ext cx="1952759" cy="688855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A8FB009-7714-4AA9-9F15-9C5D189BE7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09" y="6875759"/>
            <a:ext cx="5516163" cy="79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29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839788" y="365125"/>
            <a:ext cx="10515600" cy="1325563"/>
          </a:xfrm>
        </p:spPr>
        <p:txBody>
          <a:bodyPr/>
          <a:lstStyle/>
          <a:p>
            <a:r>
              <a:rPr lang="en-US" dirty="0"/>
              <a:t>Network architecture</a:t>
            </a:r>
          </a:p>
        </p:txBody>
      </p:sp>
      <p:sp>
        <p:nvSpPr>
          <p:cNvPr id="3" name="Text Placeholder 2">
            <a:extLst>
              <a:ext uri="{FF2B5EF4-FFF2-40B4-BE49-F238E27FC236}">
                <a16:creationId xmlns:a16="http://schemas.microsoft.com/office/drawing/2014/main" id="{DFAB32D2-0B50-4101-875F-A81D7538524C}"/>
              </a:ext>
            </a:extLst>
          </p:cNvPr>
          <p:cNvSpPr>
            <a:spLocks noGrp="1"/>
          </p:cNvSpPr>
          <p:nvPr>
            <p:ph type="body" idx="1"/>
          </p:nvPr>
        </p:nvSpPr>
        <p:spPr>
          <a:xfrm>
            <a:off x="839788" y="1734325"/>
            <a:ext cx="3200400" cy="823912"/>
          </a:xfrm>
        </p:spPr>
        <p:txBody>
          <a:bodyPr/>
          <a:lstStyle/>
          <a:p>
            <a:r>
              <a:rPr lang="en-US" dirty="0"/>
              <a:t>configurations</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839788" y="2570332"/>
            <a:ext cx="3367843" cy="3672493"/>
          </a:xfrm>
        </p:spPr>
        <p:txBody>
          <a:bodyPr vert="horz" lIns="91440" tIns="45720" rIns="91440" bIns="45720" rtlCol="0" anchor="t">
            <a:normAutofit/>
          </a:bodyPr>
          <a:lstStyle/>
          <a:p>
            <a:pPr marL="283210" indent="-283210"/>
            <a:r>
              <a:rPr lang="en-US" sz="1600" dirty="0"/>
              <a:t>Public gateway only</a:t>
            </a:r>
          </a:p>
          <a:p>
            <a:pPr marL="283210" indent="-283210"/>
            <a:r>
              <a:rPr lang="en-US" sz="1600" dirty="0"/>
              <a:t>Public and private gateways</a:t>
            </a:r>
          </a:p>
          <a:p>
            <a:pPr marL="283210" indent="-283210"/>
            <a:r>
              <a:rPr lang="en-US" sz="1600" dirty="0"/>
              <a:t>Public and private gateways and VPNs</a:t>
            </a:r>
          </a:p>
          <a:p>
            <a:pPr marL="283210" indent="-283210"/>
            <a:r>
              <a:rPr lang="en-US" sz="1600" dirty="0"/>
              <a:t>Private gateway only and VPNs</a:t>
            </a:r>
          </a:p>
          <a:p>
            <a:pPr marL="0" indent="0">
              <a:buNone/>
            </a:pPr>
            <a:endParaRPr lang="en-US" sz="1600" dirty="0"/>
          </a:p>
        </p:txBody>
      </p:sp>
      <p:sp>
        <p:nvSpPr>
          <p:cNvPr id="5" name="Text Placeholder 4">
            <a:extLst>
              <a:ext uri="{FF2B5EF4-FFF2-40B4-BE49-F238E27FC236}">
                <a16:creationId xmlns:a16="http://schemas.microsoft.com/office/drawing/2014/main" id="{ECAC1A88-D97A-4F1E-9C4A-665733C70659}"/>
              </a:ext>
            </a:extLst>
          </p:cNvPr>
          <p:cNvSpPr>
            <a:spLocks noGrp="1"/>
          </p:cNvSpPr>
          <p:nvPr>
            <p:ph type="body" sz="quarter" idx="3"/>
          </p:nvPr>
        </p:nvSpPr>
        <p:spPr>
          <a:xfrm>
            <a:off x="4042571" y="1635282"/>
            <a:ext cx="3200400" cy="1005340"/>
          </a:xfrm>
        </p:spPr>
        <p:txBody>
          <a:bodyPr/>
          <a:lstStyle/>
          <a:p>
            <a:r>
              <a:rPr lang="en-US" dirty="0"/>
              <a:t>connectivity</a:t>
            </a:r>
          </a:p>
        </p:txBody>
      </p:sp>
      <p:pic>
        <p:nvPicPr>
          <p:cNvPr id="9" name="Content Placeholder 8" descr="A close-up of a server&#10;&#10;Description automatically generated">
            <a:extLst>
              <a:ext uri="{FF2B5EF4-FFF2-40B4-BE49-F238E27FC236}">
                <a16:creationId xmlns:a16="http://schemas.microsoft.com/office/drawing/2014/main" id="{3273D1EE-596D-AEC9-1269-FFA70A97E10C}"/>
              </a:ext>
            </a:extLst>
          </p:cNvPr>
          <p:cNvPicPr>
            <a:picLocks noGrp="1" noChangeAspect="1"/>
          </p:cNvPicPr>
          <p:nvPr>
            <p:ph sz="quarter" idx="4"/>
          </p:nvPr>
        </p:nvPicPr>
        <p:blipFill>
          <a:blip r:embed="rId2"/>
          <a:stretch>
            <a:fillRect/>
          </a:stretch>
        </p:blipFill>
        <p:spPr>
          <a:xfrm>
            <a:off x="7407003" y="1730717"/>
            <a:ext cx="4782755" cy="3154480"/>
          </a:xfrm>
        </p:spPr>
      </p:pic>
      <p:sp>
        <p:nvSpPr>
          <p:cNvPr id="7" name="Text Placeholder 6">
            <a:extLst>
              <a:ext uri="{FF2B5EF4-FFF2-40B4-BE49-F238E27FC236}">
                <a16:creationId xmlns:a16="http://schemas.microsoft.com/office/drawing/2014/main" id="{35BB4409-7785-40D0-9762-248A959B6DE2}"/>
              </a:ext>
            </a:extLst>
          </p:cNvPr>
          <p:cNvSpPr>
            <a:spLocks noGrp="1"/>
          </p:cNvSpPr>
          <p:nvPr>
            <p:ph type="body" sz="quarter" idx="13"/>
          </p:nvPr>
        </p:nvSpPr>
        <p:spPr>
          <a:xfrm>
            <a:off x="8151812" y="1734325"/>
            <a:ext cx="3200400" cy="823912"/>
          </a:xfrm>
        </p:spPr>
        <p:txBody>
          <a:bodyPr/>
          <a:lstStyle/>
          <a:p>
            <a:endParaRPr lang="en-US" dirty="0"/>
          </a:p>
        </p:txBody>
      </p:sp>
      <p:sp>
        <p:nvSpPr>
          <p:cNvPr id="10" name="Content Placeholder 3">
            <a:extLst>
              <a:ext uri="{FF2B5EF4-FFF2-40B4-BE49-F238E27FC236}">
                <a16:creationId xmlns:a16="http://schemas.microsoft.com/office/drawing/2014/main" id="{342703EE-C99A-FFEC-2303-3579D9F3E7EE}"/>
              </a:ext>
            </a:extLst>
          </p:cNvPr>
          <p:cNvSpPr txBox="1">
            <a:spLocks/>
          </p:cNvSpPr>
          <p:nvPr/>
        </p:nvSpPr>
        <p:spPr>
          <a:xfrm>
            <a:off x="4040188" y="2564581"/>
            <a:ext cx="3367843" cy="3672493"/>
          </a:xfrm>
          <a:prstGeom prst="rect">
            <a:avLst/>
          </a:prstGeom>
        </p:spPr>
        <p:txBody>
          <a:bodyPr vert="horz" lIns="91440" tIns="45720" rIns="91440" bIns="45720" rtlCol="0" anchor="t">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0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r>
              <a:rPr lang="en-US" sz="1600" dirty="0"/>
              <a:t>Through the internet using a public gateway.</a:t>
            </a:r>
          </a:p>
          <a:p>
            <a:pPr marL="283210" indent="-283210"/>
            <a:r>
              <a:rPr lang="en-US" sz="1600" dirty="0"/>
              <a:t>Using a site-to-site VPN through a public gateway.</a:t>
            </a:r>
          </a:p>
          <a:p>
            <a:pPr marL="283210" indent="-283210"/>
            <a:r>
              <a:rPr lang="en-US" sz="1600" dirty="0"/>
              <a:t>Both options can be used simultaneously.</a:t>
            </a:r>
          </a:p>
          <a:p>
            <a:pPr marL="283210" indent="-283210"/>
            <a:endParaRPr lang="en-US" sz="1600" dirty="0"/>
          </a:p>
          <a:p>
            <a:pPr marL="0" indent="0">
              <a:buNone/>
            </a:pPr>
            <a:endParaRPr lang="en-US" sz="1600" dirty="0"/>
          </a:p>
        </p:txBody>
      </p:sp>
      <p:sp>
        <p:nvSpPr>
          <p:cNvPr id="53" name="Content Placeholder 52">
            <a:extLst>
              <a:ext uri="{FF2B5EF4-FFF2-40B4-BE49-F238E27FC236}">
                <a16:creationId xmlns:a16="http://schemas.microsoft.com/office/drawing/2014/main" id="{24736285-75C3-899F-D436-C8FB7C6AFA9B}"/>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408177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close-up of a server&#10;&#10;Description automatically generated">
            <a:extLst>
              <a:ext uri="{FF2B5EF4-FFF2-40B4-BE49-F238E27FC236}">
                <a16:creationId xmlns:a16="http://schemas.microsoft.com/office/drawing/2014/main" id="{0EA6DA80-0743-4338-3E0B-A69FD77C48C4}"/>
              </a:ext>
            </a:extLst>
          </p:cNvPr>
          <p:cNvPicPr>
            <a:picLocks noGrp="1" noChangeAspect="1"/>
          </p:cNvPicPr>
          <p:nvPr>
            <p:ph type="pic" sz="quarter" idx="13"/>
          </p:nvPr>
        </p:nvPicPr>
        <p:blipFill rotWithShape="1">
          <a:blip r:embed="rId2"/>
          <a:srcRect l="25723" r="3195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728383" y="494728"/>
            <a:ext cx="6132605" cy="1738422"/>
          </a:xfrm>
        </p:spPr>
        <p:txBody>
          <a:bodyPr vert="horz" lIns="91440" tIns="45720" rIns="91440" bIns="45720" rtlCol="0" anchor="ctr">
            <a:normAutofit/>
          </a:bodyPr>
          <a:lstStyle/>
          <a:p>
            <a:r>
              <a:rPr lang="en-US" dirty="0"/>
              <a:t>Configuration</a:t>
            </a:r>
          </a:p>
        </p:txBody>
      </p:sp>
      <p:cxnSp>
        <p:nvCxnSpPr>
          <p:cNvPr id="66" name="Straight Connector 65">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768726" y="2206255"/>
            <a:ext cx="5823322" cy="4118345"/>
          </a:xfrm>
        </p:spPr>
        <p:txBody>
          <a:bodyPr vert="horz" lIns="91440" tIns="45720" rIns="91440" bIns="45720" rtlCol="0">
            <a:normAutofit/>
          </a:bodyPr>
          <a:lstStyle/>
          <a:p>
            <a:pPr marL="0">
              <a:lnSpc>
                <a:spcPct val="90000"/>
              </a:lnSpc>
              <a:buFont typeface="Arial" panose="020B0604020202020204" pitchFamily="34" charset="0"/>
              <a:buChar char="•"/>
            </a:pPr>
            <a:r>
              <a:rPr lang="en-US" sz="2000"/>
              <a:t>Advanced Zone Physical Network Configuration</a:t>
            </a:r>
          </a:p>
          <a:p>
            <a:pPr marL="0">
              <a:lnSpc>
                <a:spcPct val="90000"/>
              </a:lnSpc>
              <a:buFont typeface="Arial" panose="020B0604020202020204" pitchFamily="34" charset="0"/>
              <a:buChar char="•"/>
            </a:pPr>
            <a:r>
              <a:rPr lang="en-US" sz="2000"/>
              <a:t>Adding a Virtual Private Cloud</a:t>
            </a:r>
          </a:p>
          <a:p>
            <a:pPr marL="0">
              <a:lnSpc>
                <a:spcPct val="90000"/>
              </a:lnSpc>
              <a:buFont typeface="Arial" panose="020B0604020202020204" pitchFamily="34" charset="0"/>
              <a:buChar char="•"/>
            </a:pPr>
            <a:r>
              <a:rPr lang="en-US" sz="2000"/>
              <a:t>Adding Network Tiers</a:t>
            </a:r>
          </a:p>
          <a:p>
            <a:pPr marL="0">
              <a:lnSpc>
                <a:spcPct val="90000"/>
              </a:lnSpc>
              <a:buFont typeface="Arial" panose="020B0604020202020204" pitchFamily="34" charset="0"/>
              <a:buChar char="•"/>
            </a:pPr>
            <a:r>
              <a:rPr lang="en-US" sz="2000"/>
              <a:t>Deploying Instances to the Tier</a:t>
            </a:r>
          </a:p>
          <a:p>
            <a:pPr marL="0">
              <a:lnSpc>
                <a:spcPct val="90000"/>
              </a:lnSpc>
              <a:buFont typeface="Arial" panose="020B0604020202020204" pitchFamily="34" charset="0"/>
              <a:buChar char="•"/>
            </a:pPr>
            <a:r>
              <a:rPr lang="en-US" sz="2000"/>
              <a:t>Acquiring a New IP Address for a VPC</a:t>
            </a:r>
          </a:p>
          <a:p>
            <a:pPr marL="0">
              <a:lnSpc>
                <a:spcPct val="90000"/>
              </a:lnSpc>
              <a:buFont typeface="Arial" panose="020B0604020202020204" pitchFamily="34" charset="0"/>
              <a:buChar char="•"/>
            </a:pPr>
            <a:r>
              <a:rPr lang="en-US" sz="2000"/>
              <a:t>Releasing an IP Address Allotted to a VPC</a:t>
            </a:r>
          </a:p>
          <a:p>
            <a:pPr marL="0">
              <a:lnSpc>
                <a:spcPct val="90000"/>
              </a:lnSpc>
              <a:buFont typeface="Arial" panose="020B0604020202020204" pitchFamily="34" charset="0"/>
              <a:buChar char="•"/>
            </a:pPr>
            <a:r>
              <a:rPr lang="en-US" sz="2000"/>
              <a:t>Enabling or Disabling Static NAT on a VPC</a:t>
            </a:r>
          </a:p>
          <a:p>
            <a:pPr marL="0">
              <a:lnSpc>
                <a:spcPct val="90000"/>
              </a:lnSpc>
              <a:buFont typeface="Arial" panose="020B0604020202020204" pitchFamily="34" charset="0"/>
              <a:buChar char="•"/>
            </a:pPr>
            <a:r>
              <a:rPr lang="en-US" sz="2000"/>
              <a:t>Removing Tiers</a:t>
            </a:r>
          </a:p>
          <a:p>
            <a:pPr marL="0">
              <a:lnSpc>
                <a:spcPct val="90000"/>
              </a:lnSpc>
              <a:buFont typeface="Arial" panose="020B0604020202020204" pitchFamily="34" charset="0"/>
              <a:buChar char="•"/>
            </a:pPr>
            <a:r>
              <a:rPr lang="en-US" sz="2000"/>
              <a:t>Editing, Restarting, and Removing a Virtual Private Cloud</a:t>
            </a:r>
          </a:p>
          <a:p>
            <a:pPr marL="0">
              <a:lnSpc>
                <a:spcPct val="90000"/>
              </a:lnSpc>
              <a:buFont typeface="Arial" panose="020B0604020202020204" pitchFamily="34" charset="0"/>
              <a:buChar char="•"/>
            </a:pPr>
            <a:endParaRPr lang="en-US" sz="2000"/>
          </a:p>
        </p:txBody>
      </p:sp>
    </p:spTree>
    <p:extLst>
      <p:ext uri="{BB962C8B-B14F-4D97-AF65-F5344CB8AC3E}">
        <p14:creationId xmlns:p14="http://schemas.microsoft.com/office/powerpoint/2010/main" val="187714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786375" cy="1382233"/>
          </a:xfrm>
        </p:spPr>
        <p:txBody>
          <a:bodyPr>
            <a:normAutofit/>
          </a:bodyPr>
          <a:lstStyle/>
          <a:p>
            <a:r>
              <a:rPr lang="en-US" sz="3600" dirty="0"/>
              <a:t>Processes that worked</a:t>
            </a:r>
          </a:p>
        </p:txBody>
      </p:sp>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1022"/>
            <a:ext cx="5509241" cy="6856832"/>
          </a:xfrm>
        </p:spPr>
      </p:pic>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147432" y="2301949"/>
            <a:ext cx="6237413" cy="4022650"/>
          </a:xfrm>
        </p:spPr>
        <p:txBody>
          <a:bodyPr vert="horz" lIns="91440" tIns="45720" rIns="91440" bIns="45720" rtlCol="0" anchor="t">
            <a:normAutofit/>
          </a:bodyPr>
          <a:lstStyle/>
          <a:p>
            <a:pPr marL="285750" indent="-285750">
              <a:buChar char="•"/>
            </a:pPr>
            <a:r>
              <a:rPr lang="en-US" dirty="0">
                <a:solidFill>
                  <a:srgbClr val="000000"/>
                </a:solidFill>
                <a:latin typeface="Univers Condensed Light"/>
                <a:cs typeface="Calibri"/>
              </a:rPr>
              <a:t>Management Server Configuration</a:t>
            </a:r>
            <a:endParaRPr lang="en-US">
              <a:latin typeface="Univers Condensed Light"/>
            </a:endParaRPr>
          </a:p>
          <a:p>
            <a:pPr marL="285750" indent="-285750">
              <a:buChar char="•"/>
            </a:pPr>
            <a:r>
              <a:rPr lang="en-US" dirty="0">
                <a:solidFill>
                  <a:srgbClr val="000000"/>
                </a:solidFill>
                <a:latin typeface="Univers Condensed Light"/>
                <a:cs typeface="Calibri"/>
              </a:rPr>
              <a:t>Storage Configuration</a:t>
            </a:r>
          </a:p>
          <a:p>
            <a:pPr marL="285750" indent="-285750">
              <a:buChar char="•"/>
            </a:pPr>
            <a:r>
              <a:rPr lang="en-US" dirty="0">
                <a:solidFill>
                  <a:srgbClr val="000000"/>
                </a:solidFill>
                <a:latin typeface="Univers Condensed Light"/>
                <a:cs typeface="Calibri"/>
              </a:rPr>
              <a:t>Zone, Pod, Cluster, Host, Primary and Secondary Storage Configuration</a:t>
            </a:r>
          </a:p>
          <a:p>
            <a:pPr marL="0" indent="0"/>
            <a:endParaRPr lang="en-US" sz="1600" dirty="0">
              <a:solidFill>
                <a:srgbClr val="000000"/>
              </a:solidFill>
              <a:latin typeface="Calibri"/>
              <a:cs typeface="Calibri"/>
            </a:endParaRPr>
          </a:p>
          <a:p>
            <a:pPr marL="0" indent="0"/>
            <a:endParaRPr lang="en-US" sz="1600" dirty="0">
              <a:solidFill>
                <a:srgbClr val="000000"/>
              </a:solidFill>
              <a:latin typeface="Calibri"/>
              <a:cs typeface="Calibri"/>
            </a:endParaRPr>
          </a:p>
          <a:p>
            <a:pPr marL="0" indent="0"/>
            <a:endParaRPr lang="en-US" sz="1800" dirty="0">
              <a:latin typeface="Calibri"/>
              <a:cs typeface="Calibri"/>
            </a:endParaRPr>
          </a:p>
        </p:txBody>
      </p:sp>
    </p:spTree>
    <p:extLst>
      <p:ext uri="{BB962C8B-B14F-4D97-AF65-F5344CB8AC3E}">
        <p14:creationId xmlns:p14="http://schemas.microsoft.com/office/powerpoint/2010/main" val="2054762090"/>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62B0DF-AFCF-4681-BDD6-4CC4EE7AE3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91F1737-EB5A-49A3-BFCA-A97A8DCDF40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_AngleLinesVTI</Template>
  <TotalTime>12</TotalTime>
  <Words>751</Words>
  <Application>Microsoft Office PowerPoint</Application>
  <PresentationFormat>Widescreen</PresentationFormat>
  <Paragraphs>70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Univers Condensed Light</vt:lpstr>
      <vt:lpstr>Walbaum Display Light</vt:lpstr>
      <vt:lpstr>AngleLinesVTI</vt:lpstr>
      <vt:lpstr>implementation of a virtual private cloud within CloudStack</vt:lpstr>
      <vt:lpstr>Introduction</vt:lpstr>
      <vt:lpstr>goal</vt:lpstr>
      <vt:lpstr>Advantages of a vpc</vt:lpstr>
      <vt:lpstr>  Cost  Complexity   Compliance and legal concerns</vt:lpstr>
      <vt:lpstr>Components of a Virtual private Cloud</vt:lpstr>
      <vt:lpstr>Network architecture</vt:lpstr>
      <vt:lpstr>Configuration</vt:lpstr>
      <vt:lpstr>Processes that worked</vt:lpstr>
      <vt:lpstr>Processes that did not work</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Dustin Mcclure</cp:lastModifiedBy>
  <cp:revision>691</cp:revision>
  <dcterms:created xsi:type="dcterms:W3CDTF">2023-11-27T02:31:52Z</dcterms:created>
  <dcterms:modified xsi:type="dcterms:W3CDTF">2023-12-04T20:47:26Z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